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40"/>
    <p:restoredTop sz="65974"/>
  </p:normalViewPr>
  <p:slideViewPr>
    <p:cSldViewPr snapToGrid="0" snapToObjects="1">
      <p:cViewPr>
        <p:scale>
          <a:sx n="65" d="100"/>
          <a:sy n="65" d="100"/>
        </p:scale>
        <p:origin x="-654" y="-7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48" d="100"/>
          <a:sy n="48" d="100"/>
        </p:scale>
        <p:origin x="33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FA654-4AC9-B049-A658-13D5409968EA}" type="datetimeFigureOut">
              <a:rPr lang="en-US" smtClean="0"/>
              <a:t>5/15/2016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60C58C-956F-8640-B70E-16847925C7F4}" type="slidenum">
              <a:rPr lang="en-US" smtClean="0"/>
              <a:t>‹#›</a:t>
            </a:fld>
            <a:endParaRPr lang="en-US"/>
          </a:p>
        </p:txBody>
      </p:sp>
    </p:spTree>
    <p:extLst>
      <p:ext uri="{BB962C8B-B14F-4D97-AF65-F5344CB8AC3E}">
        <p14:creationId xmlns:p14="http://schemas.microsoft.com/office/powerpoint/2010/main" val="185918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t>1</a:t>
            </a:fld>
            <a:endParaRPr lang="en-US"/>
          </a:p>
        </p:txBody>
      </p:sp>
    </p:spTree>
    <p:extLst>
      <p:ext uri="{BB962C8B-B14F-4D97-AF65-F5344CB8AC3E}">
        <p14:creationId xmlns:p14="http://schemas.microsoft.com/office/powerpoint/2010/main" val="2134597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 CAN TRUST JESUS, MY MAGISTRATE, TO JUDGE ME FAIRLY.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t>10</a:t>
            </a:fld>
            <a:endParaRPr lang="en-US"/>
          </a:p>
        </p:txBody>
      </p:sp>
    </p:spTree>
    <p:extLst>
      <p:ext uri="{BB962C8B-B14F-4D97-AF65-F5344CB8AC3E}">
        <p14:creationId xmlns:p14="http://schemas.microsoft.com/office/powerpoint/2010/main" val="601459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“Everyone who does evil hates the light,</a:t>
            </a:r>
          </a:p>
          <a:p>
            <a:r>
              <a:rPr lang="en-US" sz="1200" kern="1200" dirty="0" smtClean="0">
                <a:solidFill>
                  <a:schemeClr val="tx1"/>
                </a:solidFill>
                <a:effectLst/>
                <a:latin typeface="+mn-lt"/>
                <a:ea typeface="+mn-ea"/>
                <a:cs typeface="+mn-cs"/>
              </a:rPr>
              <a:t>and will not come into the light</a:t>
            </a:r>
          </a:p>
          <a:p>
            <a:r>
              <a:rPr lang="en-US" sz="1200" kern="1200" dirty="0" smtClean="0">
                <a:solidFill>
                  <a:schemeClr val="tx1"/>
                </a:solidFill>
                <a:effectLst/>
                <a:latin typeface="+mn-lt"/>
                <a:ea typeface="+mn-ea"/>
                <a:cs typeface="+mn-cs"/>
              </a:rPr>
              <a:t>for fear that his deeds will be exposed.</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But whoever lives by the truth comes into the light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so that it may be seen plainly that what he has done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has been done through God.”</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John 3:20, 21 NIV</a:t>
            </a:r>
            <a:endParaRPr lang="en-US" sz="1200" b="1" i="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t>11</a:t>
            </a:fld>
            <a:endParaRPr lang="en-US"/>
          </a:p>
        </p:txBody>
      </p:sp>
    </p:spTree>
    <p:extLst>
      <p:ext uri="{BB962C8B-B14F-4D97-AF65-F5344CB8AC3E}">
        <p14:creationId xmlns:p14="http://schemas.microsoft.com/office/powerpoint/2010/main" val="929713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65150"/>
            <a:ext cx="2554288" cy="1916113"/>
          </a:xfrm>
        </p:spPr>
      </p:sp>
      <p:sp>
        <p:nvSpPr>
          <p:cNvPr id="3" name="Notes Placeholder 2"/>
          <p:cNvSpPr>
            <a:spLocks noGrp="1"/>
          </p:cNvSpPr>
          <p:nvPr>
            <p:ph type="body" idx="1"/>
          </p:nvPr>
        </p:nvSpPr>
        <p:spPr>
          <a:xfrm>
            <a:off x="685800" y="2517963"/>
            <a:ext cx="5486400" cy="3600450"/>
          </a:xfrm>
        </p:spPr>
        <p:txBody>
          <a:bodyPr/>
          <a:lstStyle/>
          <a:p>
            <a:r>
              <a:rPr lang="en-US" sz="1200" b="1" kern="1200" dirty="0" smtClean="0">
                <a:solidFill>
                  <a:schemeClr val="tx1"/>
                </a:solidFill>
                <a:effectLst/>
                <a:latin typeface="+mn-lt"/>
                <a:ea typeface="+mn-ea"/>
                <a:cs typeface="+mn-cs"/>
              </a:rPr>
              <a:t>INTRODUCTION</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Raya couldn’t believe her eyes!  There, sticking out of the bakery trash was a whole loaf of bread!  Quickly running from the alley, she slipped the loaf under her clothing and started for home, her heart racing.  Wouldn’t her children be surprised!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Raya reached the road, however, she heard angry voices behind her.  Suddenly, rough hands grabbed her shoulders.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“Thief!”  shouted her accuser.  “You stole that loaf of bread from my bakery!”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 no,” protested Raya.   “</a:t>
            </a:r>
            <a:r>
              <a:rPr lang="fr-FR" sz="1200" kern="1200" dirty="0" smtClean="0">
                <a:solidFill>
                  <a:schemeClr val="tx1"/>
                </a:solidFill>
                <a:effectLst/>
                <a:latin typeface="+mn-lt"/>
                <a:ea typeface="+mn-ea"/>
                <a:cs typeface="+mn-cs"/>
              </a:rPr>
              <a:t>I </a:t>
            </a:r>
            <a:r>
              <a:rPr lang="fr-FR" sz="1200" kern="1200" dirty="0" err="1" smtClean="0">
                <a:solidFill>
                  <a:schemeClr val="tx1"/>
                </a:solidFill>
                <a:effectLst/>
                <a:latin typeface="+mn-lt"/>
                <a:ea typeface="+mn-ea"/>
                <a:cs typeface="+mn-cs"/>
              </a:rPr>
              <a:t>don’t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steal</a:t>
            </a:r>
            <a:r>
              <a:rPr lang="fr-F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Please, sir!”  But the callous policeman pushed and dragged her along, the irate baker berating her all the way.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Sometime later, facing the stern magistrate, Raya trembled as the baker made his accusations.  Then she felt the magistrate’s level gaze turn to her.  “And what can you tell me about all this?”  he asked.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Raya’s story tumbled from her lips: no work, hungry children, and the loaf of bread in the trash.  Turning again to the baker, the magistrate questioned, “Could this woman’s story be true?”  </a:t>
            </a:r>
          </a:p>
          <a:p>
            <a:r>
              <a:rPr lang="en-US" sz="1200" kern="1200" dirty="0" smtClean="0">
                <a:solidFill>
                  <a:schemeClr val="tx1"/>
                </a:solidFill>
                <a:effectLst/>
                <a:latin typeface="+mn-lt"/>
                <a:ea typeface="+mn-ea"/>
                <a:cs typeface="+mn-cs"/>
              </a:rPr>
              <a:t>Ashamed, the baker admitted that it probably was.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“Then I sentence you thus,” said the magistrate.  “You, Raya, are free.  And you, Sir Baker, must give this woman work each day to provide food for her family.”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would be hard to say who was more astonished, Raya or the baker.  But until the hard times were over, Raya kept the bakery clean, and her family’s food was assured.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t>2</a:t>
            </a:fld>
            <a:endParaRPr lang="en-US"/>
          </a:p>
        </p:txBody>
      </p:sp>
    </p:spTree>
    <p:extLst>
      <p:ext uri="{BB962C8B-B14F-4D97-AF65-F5344CB8AC3E}">
        <p14:creationId xmlns:p14="http://schemas.microsoft.com/office/powerpoint/2010/main" val="1671246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BIBLE MAGISTRATES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Bible tells us about magistrates during the years before and after Christ’s time on earth.  Sometimes magistrates were just and good; sometimes they were not.</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1. Acts 16:16-19 tells the story of a slave girl who made money for her owners by fortune telling.  Paul and Silas were in the city and the girl followed them.  Finally, Paul told the evil spirit in the girl to leave her, which it did.  This made her of less value to her owners, who became angry.  What did these owners then do?  </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Acts 16:20-21</a:t>
            </a:r>
            <a:r>
              <a:rPr lang="en-US" sz="1200" i="1"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Verses 22-24 tell what the magistrate did to Paul and Silas.  Was he acting as a just judge, or did he perhaps fear the influential men who accused Paul and Silas?</a:t>
            </a:r>
          </a:p>
          <a:p>
            <a:r>
              <a:rPr lang="en-US" sz="1200" kern="1200" dirty="0" smtClean="0">
                <a:solidFill>
                  <a:schemeClr val="tx1"/>
                </a:solidFill>
                <a:effectLst/>
                <a:latin typeface="+mn-lt"/>
                <a:ea typeface="+mn-ea"/>
                <a:cs typeface="+mn-cs"/>
              </a:rPr>
              <a:t>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 The rest of the chapter tells of the way God miraculously intervened.  Find the change in the magistrates and the reasons for this change in verses 38 and 39.</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4. Jesus told His disciples a parable (story) about a certain magistrate and a widow.  Find the story in Luke 18:1-5.  Why did this magistrate grant the widow’s request?</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860C58C-956F-8640-B70E-16847925C7F4}" type="slidenum">
              <a:rPr lang="en-US" smtClean="0"/>
              <a:t>3</a:t>
            </a:fld>
            <a:endParaRPr lang="en-US"/>
          </a:p>
        </p:txBody>
      </p:sp>
    </p:spTree>
    <p:extLst>
      <p:ext uri="{BB962C8B-B14F-4D97-AF65-F5344CB8AC3E}">
        <p14:creationId xmlns:p14="http://schemas.microsoft.com/office/powerpoint/2010/main" val="229682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5. Jesus told this story to show the difference in how His Father will answer prayer, not because of much asking, but because He wants to help the person who prays.  What does Jesus say God will do?  (Luke 18:8).</a:t>
            </a:r>
          </a:p>
        </p:txBody>
      </p:sp>
      <p:sp>
        <p:nvSpPr>
          <p:cNvPr id="4" name="Slide Number Placeholder 3"/>
          <p:cNvSpPr>
            <a:spLocks noGrp="1"/>
          </p:cNvSpPr>
          <p:nvPr>
            <p:ph type="sldNum" sz="quarter" idx="10"/>
          </p:nvPr>
        </p:nvSpPr>
        <p:spPr/>
        <p:txBody>
          <a:bodyPr/>
          <a:lstStyle/>
          <a:p>
            <a:fld id="{0860C58C-956F-8640-B70E-16847925C7F4}" type="slidenum">
              <a:rPr lang="en-US" smtClean="0"/>
              <a:t>4</a:t>
            </a:fld>
            <a:endParaRPr lang="en-US"/>
          </a:p>
        </p:txBody>
      </p:sp>
    </p:spTree>
    <p:extLst>
      <p:ext uri="{BB962C8B-B14F-4D97-AF65-F5344CB8AC3E}">
        <p14:creationId xmlns:p14="http://schemas.microsoft.com/office/powerpoint/2010/main" val="788124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6. In his letter to the Hebrews, who does Paul say will judge His people?  (Hebrews 10:30).</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7. What advice are we given in James 5:7-9, and why?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8. One of Paul’s sermons is recorded in some detail in the Bible.  What reason does he give to repent of sins?  (Acts 17:31).</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people are very fearful of the judgment of God.  Jesus does not want us to be afraid of the Father God, for all three members of the Godhead love us.  Because He wants us to understand that all people must be judged before Jesus can come to take His people to live, there are many verses in the Bible to give us comfort.  We will discuss some of those verses.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t>5</a:t>
            </a:fld>
            <a:endParaRPr lang="en-US"/>
          </a:p>
        </p:txBody>
      </p:sp>
    </p:spTree>
    <p:extLst>
      <p:ext uri="{BB962C8B-B14F-4D97-AF65-F5344CB8AC3E}">
        <p14:creationId xmlns:p14="http://schemas.microsoft.com/office/powerpoint/2010/main" val="1709820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9. In Acts 17:31, Paul said that the Man who will judge the world with justice has been appointed and raised from the dead.  Peter spoke of the same events in Acts 10:36-42.  Whom does Peter say will judge the living and the dead?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10.</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further reasons for conflict and hope are given in verse 43?</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t>6</a:t>
            </a:fld>
            <a:endParaRPr lang="en-US"/>
          </a:p>
        </p:txBody>
      </p:sp>
    </p:spTree>
    <p:extLst>
      <p:ext uri="{BB962C8B-B14F-4D97-AF65-F5344CB8AC3E}">
        <p14:creationId xmlns:p14="http://schemas.microsoft.com/office/powerpoint/2010/main" val="527157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 humble Nazarene asserts His real nobility.  He rises above humanity, throws off the guise of sin and shame, and stands revealed, the Honored of the angels, the Son of God, One with the Creator of this universe.  His hearers are spellbound.  No man has ever spoken words like His, or borne Himself with such a kingly majesty.  His utterances are clear and plain, fully declaring His mission, and the duty of the world.  </a:t>
            </a:r>
            <a:r>
              <a:rPr lang="en-US" sz="1200" kern="1200" dirty="0" smtClean="0">
                <a:solidFill>
                  <a:schemeClr val="tx1"/>
                </a:solidFill>
                <a:effectLst/>
                <a:latin typeface="+mn-lt"/>
                <a:ea typeface="+mn-ea"/>
                <a:cs typeface="+mn-cs"/>
              </a:rPr>
              <a:t>‘For the Father </a:t>
            </a:r>
            <a:r>
              <a:rPr lang="en-US" sz="1200" kern="1200" dirty="0" err="1" smtClean="0">
                <a:solidFill>
                  <a:schemeClr val="tx1"/>
                </a:solidFill>
                <a:effectLst/>
                <a:latin typeface="+mn-lt"/>
                <a:ea typeface="+mn-ea"/>
                <a:cs typeface="+mn-cs"/>
              </a:rPr>
              <a:t>judgeth</a:t>
            </a:r>
            <a:r>
              <a:rPr lang="en-US" sz="1200" kern="1200" dirty="0" smtClean="0">
                <a:solidFill>
                  <a:schemeClr val="tx1"/>
                </a:solidFill>
                <a:effectLst/>
                <a:latin typeface="+mn-lt"/>
                <a:ea typeface="+mn-ea"/>
                <a:cs typeface="+mn-cs"/>
              </a:rPr>
              <a:t> no man, but hath committed all judgment unto the Son: that all men should honor the Son, even as they honor the Father.  He that </a:t>
            </a:r>
            <a:r>
              <a:rPr lang="en-US" sz="1200" kern="1200" dirty="0" err="1" smtClean="0">
                <a:solidFill>
                  <a:schemeClr val="tx1"/>
                </a:solidFill>
                <a:effectLst/>
                <a:latin typeface="+mn-lt"/>
                <a:ea typeface="+mn-ea"/>
                <a:cs typeface="+mn-cs"/>
              </a:rPr>
              <a:t>honoreth</a:t>
            </a:r>
            <a:r>
              <a:rPr lang="en-US" sz="1200" kern="1200" dirty="0" smtClean="0">
                <a:solidFill>
                  <a:schemeClr val="tx1"/>
                </a:solidFill>
                <a:effectLst/>
                <a:latin typeface="+mn-lt"/>
                <a:ea typeface="+mn-ea"/>
                <a:cs typeface="+mn-cs"/>
              </a:rPr>
              <a:t> not the Son </a:t>
            </a:r>
            <a:r>
              <a:rPr lang="en-US" sz="1200" kern="1200" dirty="0" err="1" smtClean="0">
                <a:solidFill>
                  <a:schemeClr val="tx1"/>
                </a:solidFill>
                <a:effectLst/>
                <a:latin typeface="+mn-lt"/>
                <a:ea typeface="+mn-ea"/>
                <a:cs typeface="+mn-cs"/>
              </a:rPr>
              <a:t>honoreth</a:t>
            </a:r>
            <a:r>
              <a:rPr lang="en-US" sz="1200" kern="1200" dirty="0" smtClean="0">
                <a:solidFill>
                  <a:schemeClr val="tx1"/>
                </a:solidFill>
                <a:effectLst/>
                <a:latin typeface="+mn-lt"/>
                <a:ea typeface="+mn-ea"/>
                <a:cs typeface="+mn-cs"/>
              </a:rPr>
              <a:t> not the Father which hath sent Him...For as the Father hath life in Himself, so that He hath given to the Son to have life in Himself; and hath given Him authority to execute judgment also, because He is the Son of man’” (Ellen White,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 210; John 5:22, 23, 26, 27 quoted).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t>7</a:t>
            </a:fld>
            <a:endParaRPr lang="en-US"/>
          </a:p>
        </p:txBody>
      </p:sp>
    </p:spTree>
    <p:extLst>
      <p:ext uri="{BB962C8B-B14F-4D97-AF65-F5344CB8AC3E}">
        <p14:creationId xmlns:p14="http://schemas.microsoft.com/office/powerpoint/2010/main" val="948317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11. What did Jesus say about judging?  (John 5:30).</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12. In his second letter to his young friend, Timothy, Paul wrote of a wonderful event to which he looked forward.  What was the event, and why did he look forward to it?  (II Timothy 4:8).</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t>8</a:t>
            </a:fld>
            <a:endParaRPr lang="en-US"/>
          </a:p>
        </p:txBody>
      </p:sp>
    </p:spTree>
    <p:extLst>
      <p:ext uri="{BB962C8B-B14F-4D97-AF65-F5344CB8AC3E}">
        <p14:creationId xmlns:p14="http://schemas.microsoft.com/office/powerpoint/2010/main" val="1251218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much sin and suffering in the world.  All around we see the results of war, selfishness, and greed.  Satan tries hard to discourage each of us.  He tries to take our minds away from the promise that Jesus gave to return and take His faithful followers to live with Him forever.  Satan wants us to be afraid of Jesus’ coming, to fear the judgment.  We need always to be reminded that we have nothing to fear from One whom we have accepted as our Friend, our Elder Brother, our Defender, our Magistrate.</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t>9</a:t>
            </a:fld>
            <a:endParaRPr lang="en-US"/>
          </a:p>
        </p:txBody>
      </p:sp>
    </p:spTree>
    <p:extLst>
      <p:ext uri="{BB962C8B-B14F-4D97-AF65-F5344CB8AC3E}">
        <p14:creationId xmlns:p14="http://schemas.microsoft.com/office/powerpoint/2010/main" val="111716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B8D25C-3005-744D-A5C8-74B7D33985B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123905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8D25C-3005-744D-A5C8-74B7D33985B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141186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8D25C-3005-744D-A5C8-74B7D33985B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160015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8D25C-3005-744D-A5C8-74B7D33985B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61588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B8D25C-3005-744D-A5C8-74B7D33985B6}"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35969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B8D25C-3005-744D-A5C8-74B7D33985B6}"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277567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B8D25C-3005-744D-A5C8-74B7D33985B6}"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74400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B8D25C-3005-744D-A5C8-74B7D33985B6}"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182284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8D25C-3005-744D-A5C8-74B7D33985B6}"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58593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8D25C-3005-744D-A5C8-74B7D33985B6}"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1656083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8D25C-3005-744D-A5C8-74B7D33985B6}"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74D7C-9FDB-5946-8713-98FC016BC28C}" type="slidenum">
              <a:rPr lang="en-US" smtClean="0"/>
              <a:t>‹#›</a:t>
            </a:fld>
            <a:endParaRPr lang="en-US"/>
          </a:p>
        </p:txBody>
      </p:sp>
    </p:spTree>
    <p:extLst>
      <p:ext uri="{BB962C8B-B14F-4D97-AF65-F5344CB8AC3E}">
        <p14:creationId xmlns:p14="http://schemas.microsoft.com/office/powerpoint/2010/main" val="256524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8D25C-3005-744D-A5C8-74B7D33985B6}"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74D7C-9FDB-5946-8713-98FC016BC28C}" type="slidenum">
              <a:rPr lang="en-US" smtClean="0"/>
              <a:t>‹#›</a:t>
            </a:fld>
            <a:endParaRPr lang="en-US"/>
          </a:p>
        </p:txBody>
      </p:sp>
    </p:spTree>
    <p:extLst>
      <p:ext uri="{BB962C8B-B14F-4D97-AF65-F5344CB8AC3E}">
        <p14:creationId xmlns:p14="http://schemas.microsoft.com/office/powerpoint/2010/main" val="2038183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smtClean="0">
                <a:solidFill>
                  <a:schemeClr val="bg1"/>
                </a:solidFill>
                <a:latin typeface="+mn-lt"/>
              </a:rPr>
              <a:t>Women </a:t>
            </a:r>
            <a:r>
              <a:rPr lang="en-US" sz="4800" b="1" i="1" dirty="0" smtClean="0">
                <a:solidFill>
                  <a:srgbClr val="FFC000"/>
                </a:solidFill>
                <a:latin typeface="Palatino Linotype" charset="0"/>
                <a:ea typeface="Palatino Linotype" charset="0"/>
                <a:cs typeface="Palatino Linotype" charset="0"/>
              </a:rPr>
              <a:t>Discovering</a:t>
            </a:r>
            <a:r>
              <a:rPr lang="en-US" sz="4800" b="1" dirty="0" smtClean="0">
                <a:solidFill>
                  <a:srgbClr val="FFC000"/>
                </a:solidFill>
                <a:latin typeface="+mn-lt"/>
              </a:rPr>
              <a:t> </a:t>
            </a:r>
            <a:r>
              <a:rPr lang="en-US" sz="4800" b="1" dirty="0" smtClean="0">
                <a:solidFill>
                  <a:schemeClr val="bg1"/>
                </a:solidFill>
                <a:latin typeface="+mn-lt"/>
              </a:rPr>
              <a:t>Jesus</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816347" cy="523220"/>
          </a:xfrm>
          <a:prstGeom prst="rect">
            <a:avLst/>
          </a:prstGeom>
          <a:noFill/>
        </p:spPr>
        <p:txBody>
          <a:bodyPr wrap="none" rtlCol="0">
            <a:spAutoFit/>
          </a:bodyPr>
          <a:lstStyle/>
          <a:p>
            <a:pPr algn="ctr"/>
            <a:r>
              <a:rPr lang="en-US" sz="1400" dirty="0" smtClean="0">
                <a:latin typeface="Palatino Linotype" charset="0"/>
                <a:ea typeface="Palatino Linotype" charset="0"/>
                <a:cs typeface="Palatino Linotype" charset="0"/>
              </a:rPr>
              <a:t>General Conference</a:t>
            </a:r>
          </a:p>
          <a:p>
            <a:pPr algn="ctr"/>
            <a:r>
              <a:rPr lang="en-US" sz="1400" dirty="0" smtClean="0">
                <a:latin typeface="Palatino Linotype" charset="0"/>
                <a:ea typeface="Palatino Linotype" charset="0"/>
                <a:cs typeface="Palatino Linotype" charset="0"/>
              </a:rPr>
              <a:t>Women's Ministries Department</a:t>
            </a:r>
            <a:endParaRPr lang="en-US" sz="14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146682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63336" y="2837995"/>
            <a:ext cx="7886700" cy="2387146"/>
          </a:xfrm>
        </p:spPr>
        <p:txBody>
          <a:bodyPr>
            <a:normAutofit/>
          </a:bodyPr>
          <a:lstStyle/>
          <a:p>
            <a:pPr marL="0" indent="0" algn="ctr">
              <a:buNone/>
            </a:pPr>
            <a:r>
              <a:rPr lang="en-US" sz="4400" b="1" dirty="0">
                <a:solidFill>
                  <a:schemeClr val="bg1"/>
                </a:solidFill>
              </a:rPr>
              <a:t>I CAN TRUST JESUS, </a:t>
            </a:r>
            <a:endParaRPr lang="en-US" sz="4400" b="1" dirty="0" smtClean="0">
              <a:solidFill>
                <a:schemeClr val="bg1"/>
              </a:solidFill>
            </a:endParaRPr>
          </a:p>
          <a:p>
            <a:pPr marL="0" indent="0" algn="ctr">
              <a:buNone/>
            </a:pPr>
            <a:r>
              <a:rPr lang="en-US" sz="4400" b="1" dirty="0" smtClean="0">
                <a:solidFill>
                  <a:srgbClr val="FFC000"/>
                </a:solidFill>
              </a:rPr>
              <a:t>MY </a:t>
            </a:r>
            <a:r>
              <a:rPr lang="en-US" sz="4400" b="1" dirty="0">
                <a:solidFill>
                  <a:srgbClr val="FFC000"/>
                </a:solidFill>
              </a:rPr>
              <a:t>MAGISTRATE, </a:t>
            </a:r>
            <a:endParaRPr lang="en-US" sz="4400" b="1" dirty="0" smtClean="0">
              <a:solidFill>
                <a:srgbClr val="FFC000"/>
              </a:solidFill>
            </a:endParaRPr>
          </a:p>
          <a:p>
            <a:pPr marL="0" indent="0" algn="ctr">
              <a:buNone/>
            </a:pPr>
            <a:r>
              <a:rPr lang="en-US" sz="4400" b="1" dirty="0" smtClean="0">
                <a:solidFill>
                  <a:schemeClr val="bg1"/>
                </a:solidFill>
              </a:rPr>
              <a:t>TO </a:t>
            </a:r>
            <a:r>
              <a:rPr lang="en-US" sz="4400" b="1" dirty="0">
                <a:solidFill>
                  <a:schemeClr val="bg1"/>
                </a:solidFill>
              </a:rPr>
              <a:t>JUDGE ME FAIRLY.</a:t>
            </a:r>
            <a:endParaRPr lang="en-US" sz="4400" dirty="0">
              <a:solidFill>
                <a:schemeClr val="bg1"/>
              </a:solidFill>
            </a:endParaRPr>
          </a:p>
        </p:txBody>
      </p:sp>
    </p:spTree>
    <p:extLst>
      <p:ext uri="{BB962C8B-B14F-4D97-AF65-F5344CB8AC3E}">
        <p14:creationId xmlns:p14="http://schemas.microsoft.com/office/powerpoint/2010/main" val="161695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250166"/>
            <a:ext cx="7886700" cy="4351338"/>
          </a:xfrm>
        </p:spPr>
        <p:txBody>
          <a:bodyPr>
            <a:noAutofit/>
          </a:bodyPr>
          <a:lstStyle/>
          <a:p>
            <a:pPr marL="0" indent="0" algn="ctr">
              <a:lnSpc>
                <a:spcPct val="100000"/>
              </a:lnSpc>
              <a:buNone/>
            </a:pPr>
            <a:r>
              <a:rPr lang="en-US" dirty="0">
                <a:solidFill>
                  <a:schemeClr val="bg1"/>
                </a:solidFill>
              </a:rPr>
              <a:t>“Everyone who does evil hates the light,</a:t>
            </a:r>
          </a:p>
          <a:p>
            <a:pPr marL="0" indent="0" algn="ctr">
              <a:lnSpc>
                <a:spcPct val="100000"/>
              </a:lnSpc>
              <a:buNone/>
            </a:pPr>
            <a:r>
              <a:rPr lang="en-US" dirty="0">
                <a:solidFill>
                  <a:schemeClr val="bg1"/>
                </a:solidFill>
              </a:rPr>
              <a:t>and will not come into the light</a:t>
            </a:r>
          </a:p>
          <a:p>
            <a:pPr marL="0" indent="0" algn="ctr">
              <a:lnSpc>
                <a:spcPct val="100000"/>
              </a:lnSpc>
              <a:buNone/>
            </a:pPr>
            <a:r>
              <a:rPr lang="en-US" dirty="0">
                <a:solidFill>
                  <a:schemeClr val="bg1"/>
                </a:solidFill>
              </a:rPr>
              <a:t>for fear that his deeds will be exposed.</a:t>
            </a:r>
          </a:p>
          <a:p>
            <a:pPr marL="0" indent="0" algn="ctr">
              <a:lnSpc>
                <a:spcPct val="100000"/>
              </a:lnSpc>
              <a:buNone/>
            </a:pPr>
            <a:r>
              <a:rPr lang="en-US" dirty="0">
                <a:solidFill>
                  <a:schemeClr val="bg1"/>
                </a:solidFill>
              </a:rPr>
              <a:t> </a:t>
            </a:r>
          </a:p>
          <a:p>
            <a:pPr marL="0" indent="0" algn="ctr">
              <a:lnSpc>
                <a:spcPct val="100000"/>
              </a:lnSpc>
              <a:buNone/>
            </a:pPr>
            <a:r>
              <a:rPr lang="en-US" dirty="0">
                <a:solidFill>
                  <a:schemeClr val="bg1"/>
                </a:solidFill>
              </a:rPr>
              <a:t>But whoever lives by the truth comes into the light</a:t>
            </a:r>
          </a:p>
          <a:p>
            <a:pPr marL="0" indent="0" algn="ctr">
              <a:lnSpc>
                <a:spcPct val="100000"/>
              </a:lnSpc>
              <a:buNone/>
            </a:pPr>
            <a:r>
              <a:rPr lang="en-US" dirty="0">
                <a:solidFill>
                  <a:schemeClr val="bg1"/>
                </a:solidFill>
              </a:rPr>
              <a:t>so that it may be seen plainly that what he has </a:t>
            </a:r>
            <a:r>
              <a:rPr lang="en-US" dirty="0" smtClean="0">
                <a:solidFill>
                  <a:schemeClr val="bg1"/>
                </a:solidFill>
              </a:rPr>
              <a:t>done</a:t>
            </a:r>
            <a:r>
              <a:rPr lang="en-US" dirty="0">
                <a:solidFill>
                  <a:schemeClr val="bg1"/>
                </a:solidFill>
              </a:rPr>
              <a:t> </a:t>
            </a:r>
            <a:r>
              <a:rPr lang="en-US" dirty="0" smtClean="0">
                <a:solidFill>
                  <a:schemeClr val="bg1"/>
                </a:solidFill>
              </a:rPr>
              <a:t>has </a:t>
            </a:r>
            <a:r>
              <a:rPr lang="en-US" dirty="0">
                <a:solidFill>
                  <a:schemeClr val="bg1"/>
                </a:solidFill>
              </a:rPr>
              <a:t>been done through God.”</a:t>
            </a:r>
          </a:p>
          <a:p>
            <a:pPr marL="0" indent="0" algn="ctr">
              <a:lnSpc>
                <a:spcPct val="100000"/>
              </a:lnSpc>
              <a:buNone/>
            </a:pPr>
            <a:r>
              <a:rPr lang="en-US" dirty="0">
                <a:solidFill>
                  <a:schemeClr val="bg1"/>
                </a:solidFill>
              </a:rPr>
              <a:t> </a:t>
            </a:r>
            <a:r>
              <a:rPr lang="en-US" dirty="0" smtClean="0">
                <a:solidFill>
                  <a:schemeClr val="bg1"/>
                </a:solidFill>
              </a:rPr>
              <a:t>John </a:t>
            </a:r>
            <a:r>
              <a:rPr lang="en-US" dirty="0">
                <a:solidFill>
                  <a:schemeClr val="bg1"/>
                </a:solidFill>
              </a:rPr>
              <a:t>3:20, 21 NIV</a:t>
            </a:r>
            <a:endParaRPr lang="en-US" i="1" dirty="0">
              <a:solidFill>
                <a:schemeClr val="bg1"/>
              </a:solidFill>
            </a:endParaRPr>
          </a:p>
          <a:p>
            <a:pPr marL="0" indent="0" algn="ctr">
              <a:lnSpc>
                <a:spcPct val="100000"/>
              </a:lnSpc>
              <a:buNone/>
            </a:pPr>
            <a:r>
              <a:rPr lang="en-US" dirty="0">
                <a:solidFill>
                  <a:schemeClr val="bg1"/>
                </a:solidFill>
              </a:rPr>
              <a:t> </a:t>
            </a:r>
          </a:p>
        </p:txBody>
      </p:sp>
    </p:spTree>
    <p:extLst>
      <p:ext uri="{BB962C8B-B14F-4D97-AF65-F5344CB8AC3E}">
        <p14:creationId xmlns:p14="http://schemas.microsoft.com/office/powerpoint/2010/main" val="95547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a:solidFill>
                  <a:srgbClr val="FFC000"/>
                </a:solidFill>
                <a:latin typeface="+mn-lt"/>
              </a:rPr>
              <a:t>Lesson </a:t>
            </a:r>
            <a:r>
              <a:rPr lang="en-US" sz="4800" b="1" dirty="0" smtClean="0">
                <a:solidFill>
                  <a:srgbClr val="FFC000"/>
                </a:solidFill>
                <a:latin typeface="+mn-lt"/>
              </a:rPr>
              <a:t>Ten</a:t>
            </a:r>
            <a:br>
              <a:rPr lang="en-US" sz="4800" b="1" dirty="0" smtClean="0">
                <a:solidFill>
                  <a:srgbClr val="FFC000"/>
                </a:solidFill>
                <a:latin typeface="+mn-lt"/>
              </a:rPr>
            </a:br>
            <a:r>
              <a:rPr lang="en-US" sz="4800" b="1" dirty="0" smtClean="0">
                <a:solidFill>
                  <a:schemeClr val="bg1"/>
                </a:solidFill>
                <a:latin typeface="+mn-lt"/>
              </a:rPr>
              <a:t>Jesus </a:t>
            </a:r>
            <a:r>
              <a:rPr lang="en-US" sz="4800" b="1" dirty="0">
                <a:solidFill>
                  <a:schemeClr val="bg1"/>
                </a:solidFill>
                <a:latin typeface="+mn-lt"/>
              </a:rPr>
              <a:t>is </a:t>
            </a:r>
            <a:r>
              <a:rPr lang="en-US" sz="4800" b="1" i="1" dirty="0">
                <a:solidFill>
                  <a:schemeClr val="bg1"/>
                </a:solidFill>
                <a:latin typeface="Palatino Linotype" charset="0"/>
                <a:ea typeface="Palatino Linotype" charset="0"/>
                <a:cs typeface="Palatino Linotype" charset="0"/>
              </a:rPr>
              <a:t>My </a:t>
            </a:r>
            <a:r>
              <a:rPr lang="en-US" sz="4800" b="1" i="1" dirty="0" smtClean="0">
                <a:solidFill>
                  <a:schemeClr val="bg1"/>
                </a:solidFill>
                <a:latin typeface="Palatino Linotype" charset="0"/>
                <a:ea typeface="Palatino Linotype" charset="0"/>
                <a:cs typeface="Palatino Linotype" charset="0"/>
              </a:rPr>
              <a:t>Magistrate</a:t>
            </a:r>
            <a:endParaRPr lang="en-US" sz="4800" b="1" i="1"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318510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p:txBody>
          <a:bodyPr/>
          <a:lstStyle/>
          <a:p>
            <a:r>
              <a:rPr lang="en-US" b="1" dirty="0">
                <a:solidFill>
                  <a:schemeClr val="bg1"/>
                </a:solidFill>
              </a:rPr>
              <a:t>BIBLE MAGISTRATES</a:t>
            </a:r>
          </a:p>
        </p:txBody>
      </p:sp>
      <p:sp>
        <p:nvSpPr>
          <p:cNvPr id="3" name="Content Placeholder 2"/>
          <p:cNvSpPr>
            <a:spLocks noGrp="1"/>
          </p:cNvSpPr>
          <p:nvPr>
            <p:ph idx="1"/>
          </p:nvPr>
        </p:nvSpPr>
        <p:spPr>
          <a:xfrm>
            <a:off x="628650" y="2119538"/>
            <a:ext cx="7886700" cy="4351338"/>
          </a:xfrm>
        </p:spPr>
        <p:txBody>
          <a:bodyPr/>
          <a:lstStyle/>
          <a:p>
            <a:pPr marL="0" indent="0" algn="ctr">
              <a:buNone/>
            </a:pPr>
            <a:r>
              <a:rPr lang="en-US" dirty="0">
                <a:solidFill>
                  <a:srgbClr val="7030A0"/>
                </a:solidFill>
              </a:rPr>
              <a:t>The Bible tells us about magistrates during the years before and after Christ’s time on earth.  Sometimes magistrates were just and good; sometimes they were not.</a:t>
            </a:r>
          </a:p>
          <a:p>
            <a:pPr marL="0" indent="0" algn="ctr">
              <a:buNone/>
            </a:pPr>
            <a:r>
              <a:rPr lang="en-US" dirty="0"/>
              <a:t> </a:t>
            </a:r>
          </a:p>
          <a:p>
            <a:pPr marL="0" lvl="0" indent="0" algn="ctr">
              <a:buNone/>
            </a:pPr>
            <a:r>
              <a:rPr lang="en-US" dirty="0" smtClean="0"/>
              <a:t>1. Acts </a:t>
            </a:r>
            <a:r>
              <a:rPr lang="en-US" dirty="0"/>
              <a:t>16:16-19 tells the story of a slave girl who made money for her owners by fortune telling.  Paul and Silas were in the city and the girl followed them.  Finally, Paul told the </a:t>
            </a:r>
          </a:p>
        </p:txBody>
      </p:sp>
    </p:spTree>
    <p:extLst>
      <p:ext uri="{BB962C8B-B14F-4D97-AF65-F5344CB8AC3E}">
        <p14:creationId xmlns:p14="http://schemas.microsoft.com/office/powerpoint/2010/main" val="72364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93964" y="2642051"/>
            <a:ext cx="7886700" cy="3007632"/>
          </a:xfrm>
        </p:spPr>
        <p:txBody>
          <a:bodyPr>
            <a:normAutofit/>
          </a:bodyPr>
          <a:lstStyle/>
          <a:p>
            <a:pPr marL="0" lvl="0" indent="0" algn="ctr">
              <a:lnSpc>
                <a:spcPct val="100000"/>
              </a:lnSpc>
              <a:buNone/>
            </a:pPr>
            <a:r>
              <a:rPr lang="en-US" sz="3200" dirty="0">
                <a:solidFill>
                  <a:schemeClr val="bg1"/>
                </a:solidFill>
              </a:rPr>
              <a:t>5. Jesus told this story to show the difference in how His Father will answer prayer, not because of much asking, but because He wants to help the person who prays.  What does Jesus say God will do?  (Luke 18:8).</a:t>
            </a:r>
          </a:p>
        </p:txBody>
      </p:sp>
    </p:spTree>
    <p:extLst>
      <p:ext uri="{BB962C8B-B14F-4D97-AF65-F5344CB8AC3E}">
        <p14:creationId xmlns:p14="http://schemas.microsoft.com/office/powerpoint/2010/main" val="1163313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106138" y="751113"/>
            <a:ext cx="7437664" cy="1266146"/>
          </a:xfrm>
        </p:spPr>
        <p:txBody>
          <a:bodyPr>
            <a:normAutofit/>
          </a:bodyPr>
          <a:lstStyle/>
          <a:p>
            <a:r>
              <a:rPr lang="en-US" sz="4000" b="1" dirty="0">
                <a:solidFill>
                  <a:schemeClr val="bg1"/>
                </a:solidFill>
                <a:latin typeface="+mn-lt"/>
              </a:rPr>
              <a:t>TODAY AND THE FUTURE</a:t>
            </a:r>
          </a:p>
        </p:txBody>
      </p:sp>
      <p:sp>
        <p:nvSpPr>
          <p:cNvPr id="3" name="Content Placeholder 2"/>
          <p:cNvSpPr>
            <a:spLocks noGrp="1"/>
          </p:cNvSpPr>
          <p:nvPr>
            <p:ph idx="1"/>
          </p:nvPr>
        </p:nvSpPr>
        <p:spPr>
          <a:xfrm>
            <a:off x="334737" y="2152195"/>
            <a:ext cx="8515350" cy="4351338"/>
          </a:xfrm>
        </p:spPr>
        <p:txBody>
          <a:bodyPr>
            <a:normAutofit/>
          </a:bodyPr>
          <a:lstStyle/>
          <a:p>
            <a:pPr marL="0" lvl="0" indent="0" algn="ctr">
              <a:lnSpc>
                <a:spcPct val="100000"/>
              </a:lnSpc>
              <a:buNone/>
            </a:pPr>
            <a:r>
              <a:rPr lang="en-US" dirty="0" smtClean="0"/>
              <a:t>6. In </a:t>
            </a:r>
            <a:r>
              <a:rPr lang="en-US" dirty="0"/>
              <a:t>his letter to the Hebrews, who does Paul say will judge His people?  (Hebrews 10:30).</a:t>
            </a:r>
          </a:p>
          <a:p>
            <a:pPr marL="0" indent="0" algn="ctr">
              <a:lnSpc>
                <a:spcPct val="100000"/>
              </a:lnSpc>
              <a:buNone/>
            </a:pPr>
            <a:r>
              <a:rPr lang="en-US" dirty="0"/>
              <a:t> </a:t>
            </a:r>
          </a:p>
          <a:p>
            <a:pPr marL="0" lvl="0" indent="0" algn="ctr">
              <a:lnSpc>
                <a:spcPct val="100000"/>
              </a:lnSpc>
              <a:buNone/>
            </a:pPr>
            <a:r>
              <a:rPr lang="en-US" dirty="0" smtClean="0"/>
              <a:t>7. What </a:t>
            </a:r>
            <a:r>
              <a:rPr lang="en-US" dirty="0"/>
              <a:t>advice are we given in James 5:7-9, and why?</a:t>
            </a:r>
          </a:p>
          <a:p>
            <a:pPr marL="0" indent="0" algn="ctr">
              <a:lnSpc>
                <a:spcPct val="100000"/>
              </a:lnSpc>
              <a:buNone/>
            </a:pPr>
            <a:r>
              <a:rPr lang="en-US" dirty="0"/>
              <a:t> </a:t>
            </a:r>
          </a:p>
          <a:p>
            <a:pPr marL="0" lvl="0" indent="0" algn="ctr">
              <a:lnSpc>
                <a:spcPct val="100000"/>
              </a:lnSpc>
              <a:buNone/>
            </a:pPr>
            <a:r>
              <a:rPr lang="en-US" dirty="0" smtClean="0"/>
              <a:t>8. One </a:t>
            </a:r>
            <a:r>
              <a:rPr lang="en-US" dirty="0"/>
              <a:t>of Paul’s sermons is recorded in some detail in the Bible.  What reason does he give to repent of sins?  </a:t>
            </a:r>
            <a:endParaRPr lang="en-US" dirty="0" smtClean="0"/>
          </a:p>
          <a:p>
            <a:pPr marL="0" lvl="0" indent="0" algn="ctr">
              <a:lnSpc>
                <a:spcPct val="100000"/>
              </a:lnSpc>
              <a:buNone/>
            </a:pPr>
            <a:r>
              <a:rPr lang="en-US" dirty="0" smtClean="0"/>
              <a:t>(</a:t>
            </a:r>
            <a:r>
              <a:rPr lang="en-US" dirty="0"/>
              <a:t>Acts 17:31).</a:t>
            </a:r>
          </a:p>
        </p:txBody>
      </p:sp>
    </p:spTree>
    <p:extLst>
      <p:ext uri="{BB962C8B-B14F-4D97-AF65-F5344CB8AC3E}">
        <p14:creationId xmlns:p14="http://schemas.microsoft.com/office/powerpoint/2010/main" val="434472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628650" y="2152195"/>
            <a:ext cx="7886700" cy="4351338"/>
          </a:xfrm>
        </p:spPr>
        <p:txBody>
          <a:bodyPr>
            <a:normAutofit/>
          </a:bodyPr>
          <a:lstStyle/>
          <a:p>
            <a:pPr marL="0" lvl="0" indent="0" algn="ctr">
              <a:buNone/>
            </a:pPr>
            <a:r>
              <a:rPr lang="en-US" dirty="0" smtClean="0"/>
              <a:t>9. In </a:t>
            </a:r>
            <a:r>
              <a:rPr lang="en-US" dirty="0"/>
              <a:t>Acts 17:31, Paul said that the Man who will judge the world with justice has been appointed and raised from the dead.  Peter spoke of the same events in Acts 10:36-42.  Whom does Peter say will judge the living and the dead?</a:t>
            </a:r>
          </a:p>
          <a:p>
            <a:pPr marL="0" indent="0" algn="ctr">
              <a:buNone/>
            </a:pPr>
            <a:endParaRPr lang="en-US" dirty="0"/>
          </a:p>
          <a:p>
            <a:pPr marL="0" lvl="0" indent="0" algn="ctr">
              <a:buNone/>
            </a:pPr>
            <a:r>
              <a:rPr lang="en-US" dirty="0" smtClean="0"/>
              <a:t>10. What </a:t>
            </a:r>
            <a:r>
              <a:rPr lang="en-US" dirty="0"/>
              <a:t>further reasons for conflict and hope are given in verse 43?</a:t>
            </a:r>
          </a:p>
          <a:p>
            <a:pPr algn="ctr"/>
            <a:endParaRPr lang="en-US" dirty="0"/>
          </a:p>
        </p:txBody>
      </p:sp>
    </p:spTree>
    <p:extLst>
      <p:ext uri="{BB962C8B-B14F-4D97-AF65-F5344CB8AC3E}">
        <p14:creationId xmlns:p14="http://schemas.microsoft.com/office/powerpoint/2010/main" val="577993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63336" y="2282823"/>
            <a:ext cx="8123464" cy="4351338"/>
          </a:xfrm>
        </p:spPr>
        <p:txBody>
          <a:bodyPr/>
          <a:lstStyle/>
          <a:p>
            <a:pPr marL="0" indent="0" algn="ctr">
              <a:buNone/>
            </a:pPr>
            <a:r>
              <a:rPr lang="en-US" dirty="0">
                <a:solidFill>
                  <a:schemeClr val="bg1"/>
                </a:solidFill>
              </a:rPr>
              <a:t>“The humble Nazarene asserts His real nobility.  He rises above humanity, throws off the guise of sin and shame, and stands revealed, the Honored of the angels, the Son of God, One with the Creator of this universe.  His hearers are spellbound.  No man has ever spoken words like His, or borne Himself with such a kingly majesty.  His utterances are clear and plain, fully declaring His mission, and the duty of the world. </a:t>
            </a:r>
            <a:endParaRPr lang="en-US" dirty="0" smtClean="0">
              <a:solidFill>
                <a:schemeClr val="bg1"/>
              </a:solidFill>
            </a:endParaRPr>
          </a:p>
          <a:p>
            <a:pPr marL="0" indent="0" algn="ctr">
              <a:buNone/>
            </a:pPr>
            <a:r>
              <a:rPr lang="en-US" dirty="0" smtClean="0">
                <a:solidFill>
                  <a:schemeClr val="bg1"/>
                </a:solidFill>
              </a:rPr>
              <a:t>The Desire of Ages, 210</a:t>
            </a:r>
            <a:endParaRPr lang="en-US" dirty="0">
              <a:solidFill>
                <a:schemeClr val="bg1"/>
              </a:solidFill>
            </a:endParaRPr>
          </a:p>
        </p:txBody>
      </p:sp>
    </p:spTree>
    <p:extLst>
      <p:ext uri="{BB962C8B-B14F-4D97-AF65-F5344CB8AC3E}">
        <p14:creationId xmlns:p14="http://schemas.microsoft.com/office/powerpoint/2010/main" val="125730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250166"/>
            <a:ext cx="7886700" cy="4351338"/>
          </a:xfrm>
        </p:spPr>
        <p:txBody>
          <a:bodyPr/>
          <a:lstStyle/>
          <a:p>
            <a:pPr marL="0" lvl="0" indent="0" algn="ctr">
              <a:lnSpc>
                <a:spcPct val="100000"/>
              </a:lnSpc>
              <a:buNone/>
            </a:pPr>
            <a:r>
              <a:rPr lang="en-US" dirty="0"/>
              <a:t>11. What did Jesus say about judging?  (John 5:30).</a:t>
            </a:r>
          </a:p>
          <a:p>
            <a:pPr marL="0" indent="0" algn="ctr">
              <a:lnSpc>
                <a:spcPct val="100000"/>
              </a:lnSpc>
              <a:buNone/>
            </a:pPr>
            <a:endParaRPr lang="en-US" dirty="0"/>
          </a:p>
          <a:p>
            <a:pPr marL="0" indent="0" algn="ctr">
              <a:lnSpc>
                <a:spcPct val="100000"/>
              </a:lnSpc>
              <a:buNone/>
            </a:pPr>
            <a:r>
              <a:rPr lang="en-US" dirty="0"/>
              <a:t>12. In his second letter to his young friend, Timothy, Paul wrote of a wonderful event to which he looked forward.  What was the event, and why did he look forward to it?  (II Timothy 4:8).</a:t>
            </a:r>
          </a:p>
        </p:txBody>
      </p:sp>
    </p:spTree>
    <p:extLst>
      <p:ext uri="{BB962C8B-B14F-4D97-AF65-F5344CB8AC3E}">
        <p14:creationId xmlns:p14="http://schemas.microsoft.com/office/powerpoint/2010/main" val="1380276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5365" y="2740023"/>
            <a:ext cx="8286750" cy="2354489"/>
          </a:xfrm>
        </p:spPr>
        <p:txBody>
          <a:bodyPr>
            <a:noAutofit/>
          </a:bodyPr>
          <a:lstStyle/>
          <a:p>
            <a:pPr marL="0" indent="0" algn="ctr">
              <a:lnSpc>
                <a:spcPct val="100000"/>
              </a:lnSpc>
              <a:buNone/>
            </a:pPr>
            <a:r>
              <a:rPr lang="en-US" sz="3200" dirty="0">
                <a:solidFill>
                  <a:schemeClr val="bg1"/>
                </a:solidFill>
              </a:rPr>
              <a:t>Satan wants us to be afraid of Jesus’ coming, to fear the judgment.  We need always to be reminded that we have nothing to fear from One whom we have accepted as our Friend, our Elder Brother, our Defender, our Magistrate.</a:t>
            </a:r>
          </a:p>
          <a:p>
            <a:pPr marL="0" indent="0" algn="ctr">
              <a:lnSpc>
                <a:spcPct val="100000"/>
              </a:lnSpc>
              <a:buNone/>
            </a:pPr>
            <a:endParaRPr lang="en-US" sz="3200" dirty="0">
              <a:solidFill>
                <a:schemeClr val="bg1"/>
              </a:solidFill>
            </a:endParaRPr>
          </a:p>
        </p:txBody>
      </p:sp>
    </p:spTree>
    <p:extLst>
      <p:ext uri="{BB962C8B-B14F-4D97-AF65-F5344CB8AC3E}">
        <p14:creationId xmlns:p14="http://schemas.microsoft.com/office/powerpoint/2010/main" val="232593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904</Words>
  <Application>Microsoft Office PowerPoint</Application>
  <PresentationFormat>On-screen Show (4:3)</PresentationFormat>
  <Paragraphs>106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Women Discovering Jesus</vt:lpstr>
      <vt:lpstr>Lesson Ten Jesus is My Magistrate</vt:lpstr>
      <vt:lpstr>BIBLE MAGISTRATES</vt:lpstr>
      <vt:lpstr>PowerPoint Presentation</vt:lpstr>
      <vt:lpstr>TODAY AND THE FUTURE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Discovering Jesus</dc:title>
  <dc:creator>Arrais, Raquel</dc:creator>
  <cp:lastModifiedBy>Lynnetta Hamstra</cp:lastModifiedBy>
  <cp:revision>9</cp:revision>
  <dcterms:created xsi:type="dcterms:W3CDTF">2016-02-22T16:16:36Z</dcterms:created>
  <dcterms:modified xsi:type="dcterms:W3CDTF">2016-05-16T03:39:51Z</dcterms:modified>
</cp:coreProperties>
</file>